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350" r:id="rId3"/>
    <p:sldId id="388" r:id="rId4"/>
    <p:sldId id="389" r:id="rId5"/>
    <p:sldId id="399" r:id="rId6"/>
    <p:sldId id="258" r:id="rId7"/>
    <p:sldId id="261" r:id="rId8"/>
    <p:sldId id="395" r:id="rId9"/>
    <p:sldId id="390" r:id="rId10"/>
    <p:sldId id="273" r:id="rId11"/>
    <p:sldId id="351" r:id="rId12"/>
    <p:sldId id="392" r:id="rId13"/>
    <p:sldId id="394" r:id="rId14"/>
    <p:sldId id="259" r:id="rId15"/>
    <p:sldId id="396" r:id="rId16"/>
    <p:sldId id="377" r:id="rId17"/>
    <p:sldId id="397" r:id="rId18"/>
    <p:sldId id="400" r:id="rId19"/>
    <p:sldId id="39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2245"/>
  </p:normalViewPr>
  <p:slideViewPr>
    <p:cSldViewPr snapToGrid="0" snapToObjects="1">
      <p:cViewPr varScale="1">
        <p:scale>
          <a:sx n="113" d="100"/>
          <a:sy n="113" d="100"/>
        </p:scale>
        <p:origin x="10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172C6-37DA-CB46-9850-3317DEC845B0}" type="datetimeFigureOut">
              <a:rPr lang="en-US" smtClean="0"/>
              <a:t>6/9/19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50E13-2269-9548-9D1C-B3D9967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0E13-2269-9548-9D1C-B3D9967B7E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9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2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6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6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7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7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F8C3-FFE9-D44B-8924-E0B67F895125}" type="datetimeFigureOut">
              <a:rPr lang="en-US" smtClean="0"/>
              <a:t>6/9/19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9410-F03E-3142-BB59-1AC285CA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6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openxmlformats.org/officeDocument/2006/relationships/image" Target="../media/image10.jpg"/><Relationship Id="rId9" Type="http://schemas.openxmlformats.org/officeDocument/2006/relationships/image" Target="../media/image16.png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C38174D-A260-9A45-A349-4797EAD9CDFF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198" b="12165"/>
          <a:stretch/>
        </p:blipFill>
        <p:spPr bwMode="auto">
          <a:xfrm>
            <a:off x="335183" y="973333"/>
            <a:ext cx="8382635" cy="5661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FCC1D-4A63-1E47-B8EE-D9419067F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761" y="4874118"/>
            <a:ext cx="3377313" cy="6670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BSET Annual Meeting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28</a:t>
            </a:r>
            <a:r>
              <a:rPr lang="en-US" sz="3200" b="1" baseline="30000" dirty="0">
                <a:solidFill>
                  <a:schemeClr val="accent1"/>
                </a:solidFill>
              </a:rPr>
              <a:t>th</a:t>
            </a:r>
            <a:r>
              <a:rPr lang="en-US" sz="3200" b="1" dirty="0">
                <a:solidFill>
                  <a:schemeClr val="accent1"/>
                </a:solidFill>
              </a:rPr>
              <a:t> June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8283-A0A0-3944-A2BC-79038F653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535" y="1872458"/>
            <a:ext cx="8118929" cy="161836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Best Practice 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Clinical Care Pathway for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PERIPHERAL ARTERIAL DISEASE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135CA7-492A-D643-BB1C-FC16C7F50281}"/>
              </a:ext>
            </a:extLst>
          </p:cNvPr>
          <p:cNvSpPr txBox="1">
            <a:spLocks/>
          </p:cNvSpPr>
          <p:nvPr/>
        </p:nvSpPr>
        <p:spPr>
          <a:xfrm>
            <a:off x="2992418" y="5721212"/>
            <a:ext cx="2966156" cy="9132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/>
              <a:t>Mr</a:t>
            </a:r>
            <a:r>
              <a:rPr lang="en-US" sz="1800" dirty="0"/>
              <a:t> Marcus Brooks</a:t>
            </a:r>
          </a:p>
          <a:p>
            <a:r>
              <a:rPr lang="en-US" sz="1800" dirty="0"/>
              <a:t>Consultant Vascular Surgeon</a:t>
            </a:r>
          </a:p>
          <a:p>
            <a:r>
              <a:rPr lang="en-US" sz="1800" dirty="0"/>
              <a:t>North Bristol NHS Trust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A73A06-95BE-7E44-A272-857F5CC0656A}"/>
              </a:ext>
            </a:extLst>
          </p:cNvPr>
          <p:cNvSpPr txBox="1">
            <a:spLocks/>
          </p:cNvSpPr>
          <p:nvPr/>
        </p:nvSpPr>
        <p:spPr>
          <a:xfrm>
            <a:off x="187676" y="5721212"/>
            <a:ext cx="2966156" cy="9132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Professor Rob Fisher</a:t>
            </a:r>
          </a:p>
          <a:p>
            <a:r>
              <a:rPr lang="en-US" sz="1800" dirty="0"/>
              <a:t>Consultant Vascular Surgeon</a:t>
            </a:r>
          </a:p>
          <a:p>
            <a:r>
              <a:rPr lang="en-US" sz="1800" dirty="0" err="1"/>
              <a:t>LiVES</a:t>
            </a:r>
            <a:r>
              <a:rPr lang="en-US" sz="1800" dirty="0"/>
              <a:t>, Liverpool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CF49E3-AC95-0242-9058-62D6943DD6C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/>
          <a:stretch/>
        </p:blipFill>
        <p:spPr bwMode="auto">
          <a:xfrm>
            <a:off x="288042" y="223522"/>
            <a:ext cx="2765425" cy="1416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50398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C3B0B6-673E-1046-8847-DD2B6318B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0556"/>
              </p:ext>
            </p:extLst>
          </p:nvPr>
        </p:nvGraphicFramePr>
        <p:xfrm>
          <a:off x="408214" y="1395603"/>
          <a:ext cx="8327572" cy="4066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8533">
                  <a:extLst>
                    <a:ext uri="{9D8B030D-6E8A-4147-A177-3AD203B41FA5}">
                      <a16:colId xmlns:a16="http://schemas.microsoft.com/office/drawing/2014/main" val="2724995623"/>
                    </a:ext>
                  </a:extLst>
                </a:gridCol>
                <a:gridCol w="485423">
                  <a:extLst>
                    <a:ext uri="{9D8B030D-6E8A-4147-A177-3AD203B41FA5}">
                      <a16:colId xmlns:a16="http://schemas.microsoft.com/office/drawing/2014/main" val="1276841654"/>
                    </a:ext>
                  </a:extLst>
                </a:gridCol>
                <a:gridCol w="3913616">
                  <a:extLst>
                    <a:ext uri="{9D8B030D-6E8A-4147-A177-3AD203B41FA5}">
                      <a16:colId xmlns:a16="http://schemas.microsoft.com/office/drawing/2014/main" val="4112682406"/>
                    </a:ext>
                  </a:extLst>
                </a:gridCol>
              </a:tblGrid>
              <a:tr h="1024870">
                <a:tc>
                  <a:txBody>
                    <a:bodyPr/>
                    <a:lstStyle/>
                    <a:p>
                      <a:pPr marL="19685" algn="l"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SOME REGIONS</a:t>
                      </a:r>
                    </a:p>
                  </a:txBody>
                  <a:tcPr marL="56429" marR="5642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9685" algn="l">
                        <a:spcAft>
                          <a:spcPts val="0"/>
                        </a:spcAft>
                      </a:pP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6429" marR="5642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ALL REGIONS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6429" marR="5642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323231"/>
                  </a:ext>
                </a:extLst>
              </a:tr>
              <a:tr h="3041923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Reorganization, based upon the network model described in the VSGBI’s </a:t>
                      </a:r>
                      <a:r>
                        <a:rPr lang="en-US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Provision of Vascular Services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be needed.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29" marR="5642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lvl="1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  <a:tabLst/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29" marR="5642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Network leads will need to work with trusts, clinical commissioning groups and other healthcare specialties, especially </a:t>
                      </a: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multi-disciplinary diabetic foot care teams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to implement this QIF.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29" marR="5642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078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2D3BE92-7210-9245-A524-A41589FF337C}"/>
              </a:ext>
            </a:extLst>
          </p:cNvPr>
          <p:cNvSpPr txBox="1"/>
          <p:nvPr/>
        </p:nvSpPr>
        <p:spPr>
          <a:xfrm>
            <a:off x="408214" y="5776204"/>
            <a:ext cx="832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This QIF is aligned with the Vascular GIRFT recommendation that vascular networks develop processes to deliver urgent care.  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D266609-288E-C44A-AB84-B4EC95D8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640292"/>
            <a:ext cx="8107136" cy="567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QIF timelines are deliberately challenging</a:t>
            </a:r>
          </a:p>
        </p:txBody>
      </p:sp>
    </p:spTree>
    <p:extLst>
      <p:ext uri="{BB962C8B-B14F-4D97-AF65-F5344CB8AC3E}">
        <p14:creationId xmlns:p14="http://schemas.microsoft.com/office/powerpoint/2010/main" val="271127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97EC97B-D154-5F4A-809C-7A5ACF72473A}"/>
              </a:ext>
            </a:extLst>
          </p:cNvPr>
          <p:cNvCxnSpPr>
            <a:cxnSpLocks/>
            <a:stCxn id="6" idx="2"/>
            <a:endCxn id="53" idx="0"/>
          </p:cNvCxnSpPr>
          <p:nvPr/>
        </p:nvCxnSpPr>
        <p:spPr>
          <a:xfrm flipH="1">
            <a:off x="4395109" y="3510237"/>
            <a:ext cx="13605" cy="162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B361269-27F1-274A-9AF1-EA2A46980F37}"/>
              </a:ext>
            </a:extLst>
          </p:cNvPr>
          <p:cNvCxnSpPr>
            <a:cxnSpLocks/>
            <a:stCxn id="7" idx="3"/>
            <a:endCxn id="61" idx="1"/>
          </p:cNvCxnSpPr>
          <p:nvPr/>
        </p:nvCxnSpPr>
        <p:spPr>
          <a:xfrm flipV="1">
            <a:off x="3042093" y="4283077"/>
            <a:ext cx="2886114" cy="8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DECD4E2-5AF4-7A4F-BE8F-A28F8594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96" y="7596"/>
            <a:ext cx="8630272" cy="1325563"/>
          </a:xfrm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Pathway of Care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EC598D-F33D-4840-8585-C2BA88A7603D}"/>
              </a:ext>
            </a:extLst>
          </p:cNvPr>
          <p:cNvSpPr/>
          <p:nvPr/>
        </p:nvSpPr>
        <p:spPr>
          <a:xfrm>
            <a:off x="3415394" y="1129497"/>
            <a:ext cx="1959429" cy="6932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Pre-intervention assessment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D20CA1F-1761-6648-932D-CED03DCAF0B7}"/>
              </a:ext>
            </a:extLst>
          </p:cNvPr>
          <p:cNvSpPr/>
          <p:nvPr/>
        </p:nvSpPr>
        <p:spPr>
          <a:xfrm>
            <a:off x="3415394" y="1980849"/>
            <a:ext cx="1959429" cy="6932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decision making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7B8302-0373-B144-8827-4D9588B0416C}"/>
              </a:ext>
            </a:extLst>
          </p:cNvPr>
          <p:cNvSpPr/>
          <p:nvPr/>
        </p:nvSpPr>
        <p:spPr>
          <a:xfrm>
            <a:off x="3428999" y="2816952"/>
            <a:ext cx="1959429" cy="6932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Hospital admission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5392698-6523-D042-8905-30A1ACA23967}"/>
              </a:ext>
            </a:extLst>
          </p:cNvPr>
          <p:cNvSpPr/>
          <p:nvPr/>
        </p:nvSpPr>
        <p:spPr>
          <a:xfrm>
            <a:off x="1082664" y="3720747"/>
            <a:ext cx="1959429" cy="11421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Open surgical revascularization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Arterial centre (AC)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31012E-F123-6B42-8996-D0B0743D3DC6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395109" y="1822782"/>
            <a:ext cx="0" cy="15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72F66-DA16-704C-96D1-2E6773EEE9FE}"/>
              </a:ext>
            </a:extLst>
          </p:cNvPr>
          <p:cNvCxnSpPr/>
          <p:nvPr/>
        </p:nvCxnSpPr>
        <p:spPr>
          <a:xfrm>
            <a:off x="4392389" y="2674134"/>
            <a:ext cx="0" cy="15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515260-E146-8C43-A449-94595EA00C96}"/>
              </a:ext>
            </a:extLst>
          </p:cNvPr>
          <p:cNvCxnSpPr>
            <a:cxnSpLocks/>
          </p:cNvCxnSpPr>
          <p:nvPr/>
        </p:nvCxnSpPr>
        <p:spPr>
          <a:xfrm>
            <a:off x="5374823" y="3129538"/>
            <a:ext cx="1296910" cy="5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2C9B067-140C-EB4D-A0A9-E3623D68B6D0}"/>
              </a:ext>
            </a:extLst>
          </p:cNvPr>
          <p:cNvSpPr/>
          <p:nvPr/>
        </p:nvSpPr>
        <p:spPr>
          <a:xfrm>
            <a:off x="3428999" y="3741170"/>
            <a:ext cx="1959429" cy="11345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Endovascular procedure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AC or Day case Non-AC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48F810-3747-264D-B988-554259375A1C}"/>
              </a:ext>
            </a:extLst>
          </p:cNvPr>
          <p:cNvSpPr txBox="1"/>
          <p:nvPr/>
        </p:nvSpPr>
        <p:spPr>
          <a:xfrm>
            <a:off x="408214" y="5889092"/>
            <a:ext cx="832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Timely revascularisation requires sufficient arterial centre beds and vascular operating theatre capacity, including at weekends.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208DB3A-7A80-A845-B265-C4C3BF2F1D32}"/>
              </a:ext>
            </a:extLst>
          </p:cNvPr>
          <p:cNvSpPr/>
          <p:nvPr/>
        </p:nvSpPr>
        <p:spPr>
          <a:xfrm>
            <a:off x="3415394" y="5135372"/>
            <a:ext cx="1959429" cy="6932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Recovery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9D00F680-83D1-4746-98E6-CD8D42C9FD4F}"/>
              </a:ext>
            </a:extLst>
          </p:cNvPr>
          <p:cNvSpPr/>
          <p:nvPr/>
        </p:nvSpPr>
        <p:spPr>
          <a:xfrm>
            <a:off x="5928207" y="3712014"/>
            <a:ext cx="1959429" cy="11421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Major lower limb amputation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Arterial centre (AC)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A1798C6-FD18-9F4E-A7B8-E39473DF8791}"/>
              </a:ext>
            </a:extLst>
          </p:cNvPr>
          <p:cNvSpPr/>
          <p:nvPr/>
        </p:nvSpPr>
        <p:spPr>
          <a:xfrm>
            <a:off x="6671733" y="2799343"/>
            <a:ext cx="1959429" cy="6932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Conservative or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End of life care</a:t>
            </a:r>
          </a:p>
        </p:txBody>
      </p:sp>
    </p:spTree>
    <p:extLst>
      <p:ext uri="{BB962C8B-B14F-4D97-AF65-F5344CB8AC3E}">
        <p14:creationId xmlns:p14="http://schemas.microsoft.com/office/powerpoint/2010/main" val="392662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09D7D5-1AC1-F948-AB5A-17ECE672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Multi-disciplinary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82B88-AB36-6D4E-B6C5-52E47E018AC5}"/>
              </a:ext>
            </a:extLst>
          </p:cNvPr>
          <p:cNvSpPr txBox="1"/>
          <p:nvPr/>
        </p:nvSpPr>
        <p:spPr>
          <a:xfrm>
            <a:off x="408214" y="5889092"/>
            <a:ext cx="832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This model of care borrows from the one successfully implemented by multi-disciplinary diabetic foot care teams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BDE5D7-2AAD-1D48-858F-54DD13D03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88587"/>
              </p:ext>
            </p:extLst>
          </p:nvPr>
        </p:nvGraphicFramePr>
        <p:xfrm>
          <a:off x="790853" y="1622641"/>
          <a:ext cx="3390194" cy="4201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0194">
                  <a:extLst>
                    <a:ext uri="{9D8B030D-6E8A-4147-A177-3AD203B41FA5}">
                      <a16:colId xmlns:a16="http://schemas.microsoft.com/office/drawing/2014/main" val="2266826123"/>
                    </a:ext>
                  </a:extLst>
                </a:gridCol>
              </a:tblGrid>
              <a:tr h="300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Core members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585202"/>
                  </a:ext>
                </a:extLst>
              </a:tr>
              <a:tr h="1462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Formal lower limb MDT meeting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Vascular surgeon - at least two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Interventional radiologist - at least two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Vascular nurse specialist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Vascular anaesthetist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Consultant in care of elderly and frailty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Vascular scientist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MDT administrator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248302"/>
                  </a:ext>
                </a:extLst>
              </a:tr>
              <a:tr h="1648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Regular professional working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Podiatrist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Vascular ward &amp; IR day care unit nurses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Vascular ward and amputee therapists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Nutrition team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Diabetes specialist nurse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Waiting list coordinator - or equivalent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Discharge coordinator - or equivalent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7640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F14D8-5FC6-6D4A-BBA2-C4E66C18C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53343"/>
              </p:ext>
            </p:extLst>
          </p:nvPr>
        </p:nvGraphicFramePr>
        <p:xfrm>
          <a:off x="4952219" y="1622641"/>
          <a:ext cx="3476978" cy="4112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6978">
                  <a:extLst>
                    <a:ext uri="{9D8B030D-6E8A-4147-A177-3AD203B41FA5}">
                      <a16:colId xmlns:a16="http://schemas.microsoft.com/office/drawing/2014/main" val="1764758756"/>
                    </a:ext>
                  </a:extLst>
                </a:gridCol>
              </a:tblGrid>
              <a:tr h="306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Input available from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84731"/>
                  </a:ext>
                </a:extLst>
              </a:tr>
              <a:tr h="380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Acute pain team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Acute medicine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Cardiology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Respiratory medicine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Renal, including access to dialysis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Endocrinology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Plastic surgery – for skin cover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Orthotics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Microbiology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Tissue viability nurse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Amputation councillor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Rehabilitation consultant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Palliative care team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Network manager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445746"/>
                  </a:ext>
                </a:extLst>
              </a:tr>
            </a:tbl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709BBC-3999-2345-9E02-6D9910374F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2815" y="64520"/>
            <a:ext cx="1558121" cy="155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4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A8EDA-1691-8E44-9FAA-16B8CD1C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130" y="2085272"/>
            <a:ext cx="2948092" cy="40107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A well-prepared patient is likely to have better outcome </a:t>
            </a:r>
            <a:endParaRPr lang="en-GB" sz="2400" b="1" dirty="0"/>
          </a:p>
          <a:p>
            <a:pPr lvl="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fewer complications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fewer days of hospital stay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less chance of early readmission</a:t>
            </a:r>
            <a:endParaRPr lang="en-GB" sz="18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519B64-2A70-4342-A0EB-8719C0F6D766}"/>
              </a:ext>
            </a:extLst>
          </p:cNvPr>
          <p:cNvSpPr txBox="1">
            <a:spLocks/>
          </p:cNvSpPr>
          <p:nvPr/>
        </p:nvSpPr>
        <p:spPr>
          <a:xfrm>
            <a:off x="628650" y="5000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Pre-intervention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C24CE-7750-B54F-87B4-99FD63C6C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43" y="1583057"/>
            <a:ext cx="5241715" cy="527494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793E477-7721-0545-B79E-F2479B9CD5C1}"/>
              </a:ext>
            </a:extLst>
          </p:cNvPr>
          <p:cNvSpPr/>
          <p:nvPr/>
        </p:nvSpPr>
        <p:spPr>
          <a:xfrm>
            <a:off x="1955799" y="3151187"/>
            <a:ext cx="2126969" cy="2126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lvl="1">
              <a:buNone/>
            </a:pPr>
            <a:r>
              <a:rPr lang="en-GB" sz="1600" dirty="0"/>
              <a:t>Elderly or Frail</a:t>
            </a:r>
          </a:p>
          <a:p>
            <a:pPr marL="11113" lvl="1">
              <a:buNone/>
            </a:pPr>
            <a:r>
              <a:rPr lang="en-GB" sz="1600" dirty="0"/>
              <a:t>Poor nutrition </a:t>
            </a:r>
          </a:p>
          <a:p>
            <a:pPr marL="11113" lvl="1">
              <a:buNone/>
            </a:pPr>
            <a:r>
              <a:rPr lang="en-GB" sz="1600" dirty="0"/>
              <a:t>Co-morbidities</a:t>
            </a:r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1039142-5F97-7444-A532-3BEA6510A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297" y="5292023"/>
            <a:ext cx="2811757" cy="6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9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DEB9-5223-7E4A-93CB-2E075910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Shared decision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4406D71D-A3B3-3245-9B1F-AF60CCD8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96" y="1855142"/>
            <a:ext cx="3151214" cy="2137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60277-4E92-CD49-8C63-F1C96719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3" y="1937123"/>
            <a:ext cx="651525" cy="1954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4AE7AE-F055-CC4E-8F56-4060A55E212E}"/>
              </a:ext>
            </a:extLst>
          </p:cNvPr>
          <p:cNvSpPr/>
          <p:nvPr/>
        </p:nvSpPr>
        <p:spPr>
          <a:xfrm>
            <a:off x="6635832" y="4392906"/>
            <a:ext cx="2011456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Multi–speciality</a:t>
            </a:r>
          </a:p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Discussion</a:t>
            </a:r>
            <a:endParaRPr lang="en-GB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3AA06-FCD7-2947-AB65-8EF930B123DE}"/>
              </a:ext>
            </a:extLst>
          </p:cNvPr>
          <p:cNvSpPr/>
          <p:nvPr/>
        </p:nvSpPr>
        <p:spPr>
          <a:xfrm>
            <a:off x="496712" y="4165902"/>
            <a:ext cx="1625786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Individualised</a:t>
            </a:r>
          </a:p>
          <a:p>
            <a:pPr algn="ctr"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Assessment</a:t>
            </a:r>
            <a:endParaRPr lang="en-GB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F3F67C-DD6B-5245-B5D6-CC04FC73C1C4}"/>
              </a:ext>
            </a:extLst>
          </p:cNvPr>
          <p:cNvSpPr txBox="1"/>
          <p:nvPr/>
        </p:nvSpPr>
        <p:spPr>
          <a:xfrm>
            <a:off x="408214" y="5889092"/>
            <a:ext cx="832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Nurses, physiotherapists and amputee councillors all have an important roles in exploring patient understanding and concerns. Must provide </a:t>
            </a:r>
            <a:r>
              <a:rPr lang="en-GB" b="1" i="1" u="sng" dirty="0">
                <a:solidFill>
                  <a:schemeClr val="accent1">
                    <a:lumMod val="75000"/>
                  </a:schemeClr>
                </a:solidFill>
              </a:rPr>
              <a:t>written information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4BDCCC-6FF3-3A43-BD50-80136894BEF0}"/>
              </a:ext>
            </a:extLst>
          </p:cNvPr>
          <p:cNvSpPr/>
          <p:nvPr/>
        </p:nvSpPr>
        <p:spPr>
          <a:xfrm>
            <a:off x="2122497" y="5373190"/>
            <a:ext cx="451333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Benefits and Risks </a:t>
            </a:r>
            <a:r>
              <a:rPr lang="en-GB" sz="1600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for </a:t>
            </a:r>
            <a:r>
              <a:rPr lang="en-GB" sz="1600" b="1" u="sng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all</a:t>
            </a:r>
            <a:r>
              <a:rPr lang="en-GB" sz="1600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treatment options</a:t>
            </a:r>
            <a:endParaRPr lang="en-GB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4AE67E-E0A9-2949-809B-8BF915C1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667" y="1315533"/>
            <a:ext cx="2900883" cy="291927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B9A2F7B-386C-4D42-B1A7-9402D6AA309E}"/>
              </a:ext>
            </a:extLst>
          </p:cNvPr>
          <p:cNvSpPr/>
          <p:nvPr/>
        </p:nvSpPr>
        <p:spPr>
          <a:xfrm>
            <a:off x="7002659" y="2229832"/>
            <a:ext cx="1067326" cy="109067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lvl="1">
              <a:buNone/>
            </a:pP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98B9C9-0FD8-CD42-B83A-8988F4B5C4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55" b="33618" l="9936" r="89744">
                        <a14:foregroundMark x1="10577" y1="14941" x2="10577" y2="14941"/>
                        <a14:foregroundMark x1="85577" y1="14728" x2="85577" y2="14728"/>
                        <a14:foregroundMark x1="47436" y1="2455" x2="47436" y2="2455"/>
                        <a14:foregroundMark x1="34295" y1="28175" x2="34295" y2="28175"/>
                        <a14:foregroundMark x1="45833" y1="31483" x2="45833" y2="31483"/>
                        <a14:foregroundMark x1="42949" y1="33618" x2="42949" y2="33618"/>
                        <a14:foregroundMark x1="46795" y1="24120" x2="46795" y2="24120"/>
                      </a14:backgroundRemoval>
                    </a14:imgEffect>
                  </a14:imgLayer>
                </a14:imgProps>
              </a:ext>
            </a:extLst>
          </a:blip>
          <a:srcRect b="66932"/>
          <a:stretch/>
        </p:blipFill>
        <p:spPr>
          <a:xfrm>
            <a:off x="7210559" y="2417552"/>
            <a:ext cx="651525" cy="646331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74A75D8-48E8-3443-9F83-116C4740C9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498" y="4420563"/>
            <a:ext cx="922756" cy="819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CA3D82-564E-C943-A56A-93E4312911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48983" r="4551"/>
          <a:stretch/>
        </p:blipFill>
        <p:spPr>
          <a:xfrm>
            <a:off x="4970855" y="4392906"/>
            <a:ext cx="604588" cy="807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0630FD-D3BF-9A46-B77F-19007D7C325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4748" y="4332060"/>
            <a:ext cx="1625786" cy="969218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373A0C66-E5D3-2C4F-98C4-EE4B4C23B1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1429" y="4346591"/>
            <a:ext cx="794909" cy="9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5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B405BF-08A9-A648-8A25-56D58088D895}"/>
              </a:ext>
            </a:extLst>
          </p:cNvPr>
          <p:cNvSpPr txBox="1">
            <a:spLocks/>
          </p:cNvSpPr>
          <p:nvPr/>
        </p:nvSpPr>
        <p:spPr>
          <a:xfrm>
            <a:off x="628650" y="631371"/>
            <a:ext cx="7886700" cy="10593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QIF STANDARDS 1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F019AB-0F64-1948-B041-3C4EB5961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" y="1728088"/>
            <a:ext cx="8784236" cy="12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3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B405BF-08A9-A648-8A25-56D58088D895}"/>
              </a:ext>
            </a:extLst>
          </p:cNvPr>
          <p:cNvSpPr txBox="1">
            <a:spLocks/>
          </p:cNvSpPr>
          <p:nvPr/>
        </p:nvSpPr>
        <p:spPr>
          <a:xfrm>
            <a:off x="628650" y="631371"/>
            <a:ext cx="7886700" cy="10593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QIF STANDARDS 2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238E71-D827-1A49-B103-C0F17E8A6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59580"/>
            <a:ext cx="8139659" cy="504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B405BF-08A9-A648-8A25-56D58088D895}"/>
              </a:ext>
            </a:extLst>
          </p:cNvPr>
          <p:cNvSpPr txBox="1">
            <a:spLocks/>
          </p:cNvSpPr>
          <p:nvPr/>
        </p:nvSpPr>
        <p:spPr>
          <a:xfrm>
            <a:off x="628650" y="631371"/>
            <a:ext cx="7886700" cy="10593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QIF STANDARDS 3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E63107-5304-344B-9B85-BACFF6947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61" y="1460714"/>
            <a:ext cx="8359077" cy="51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8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A8EDA-1691-8E44-9FAA-16B8CD1C5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9700" lvl="1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QIF Fellow interview 15</a:t>
            </a:r>
            <a:r>
              <a:rPr lang="en-GB" sz="28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July </a:t>
            </a:r>
            <a:br>
              <a:rPr lang="en-GB" sz="2800" dirty="0"/>
            </a:br>
            <a:r>
              <a:rPr lang="en-GB" sz="2800" dirty="0"/>
              <a:t>(joint funded RCS and Circulation Foundation)</a:t>
            </a:r>
          </a:p>
          <a:p>
            <a:pPr marL="139700" lvl="1" indent="0">
              <a:buNone/>
            </a:pPr>
            <a:br>
              <a:rPr lang="en-GB" sz="1200" b="1" dirty="0"/>
            </a:b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Lead implementation sites identified</a:t>
            </a:r>
          </a:p>
          <a:p>
            <a:pPr marL="139700" lvl="1" indent="0">
              <a:buNone/>
            </a:pPr>
            <a:r>
              <a:rPr lang="en-GB" sz="2800" dirty="0"/>
              <a:t>To share best practice</a:t>
            </a:r>
            <a:br>
              <a:rPr lang="en-GB" sz="2800" dirty="0"/>
            </a:br>
            <a:endParaRPr lang="en-GB" sz="1200" dirty="0"/>
          </a:p>
          <a:p>
            <a:pPr marL="139700" lvl="1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GIRFT visits</a:t>
            </a:r>
          </a:p>
          <a:p>
            <a:pPr marL="139700" lvl="1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Data reporting via National Vascular Registry</a:t>
            </a:r>
            <a:br>
              <a:rPr lang="en-GB" sz="2800" b="1" dirty="0"/>
            </a:br>
            <a:r>
              <a:rPr lang="en-GB" sz="2800" dirty="0"/>
              <a:t>To monitor progress against standards</a:t>
            </a:r>
          </a:p>
          <a:p>
            <a:pPr marL="139700" lvl="1" indent="0">
              <a:buNone/>
            </a:pPr>
            <a:endParaRPr lang="en-GB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519B64-2A70-4342-A0EB-8719C0F6D766}"/>
              </a:ext>
            </a:extLst>
          </p:cNvPr>
          <p:cNvSpPr txBox="1">
            <a:spLocks/>
          </p:cNvSpPr>
          <p:nvPr/>
        </p:nvSpPr>
        <p:spPr>
          <a:xfrm>
            <a:off x="628650" y="5000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What next?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B967D-FA9B-EE49-8276-EDB5DFD2B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35" y="5794808"/>
            <a:ext cx="3370219" cy="1023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803CAA-844D-3146-B233-8ACB3AE0D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958" y="5859325"/>
            <a:ext cx="1496132" cy="82121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21CFAFA-966A-0944-948D-6DC6C6FB1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94" y="5733257"/>
            <a:ext cx="2396854" cy="1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0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857ABA-2393-C948-961F-F04BBDBEC6CB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198" b="12165"/>
          <a:stretch/>
        </p:blipFill>
        <p:spPr bwMode="auto">
          <a:xfrm>
            <a:off x="335183" y="973333"/>
            <a:ext cx="8382635" cy="5661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A8EDA-1691-8E44-9FAA-16B8CD1C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62" y="1720674"/>
            <a:ext cx="7886700" cy="31527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/>
              <a:t>Mr</a:t>
            </a:r>
            <a:r>
              <a:rPr lang="en-US" sz="1800" dirty="0"/>
              <a:t> Jonathan Boyle (Chair)	Cambridge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/>
              <a:t>Mr</a:t>
            </a:r>
            <a:r>
              <a:rPr lang="en-US" sz="1800" dirty="0"/>
              <a:t> Marcus Brooks		Bristol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Dr Richard </a:t>
            </a:r>
            <a:r>
              <a:rPr lang="en-US" sz="1800" dirty="0" err="1"/>
              <a:t>Biram</a:t>
            </a:r>
            <a:r>
              <a:rPr lang="en-US" sz="1800" dirty="0"/>
              <a:t>		Cambridge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/>
              <a:t>Mr</a:t>
            </a:r>
            <a:r>
              <a:rPr lang="en-US" sz="1800" dirty="0"/>
              <a:t> Mike Clark		Newcastle 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Prof Robert Fisher		Liverpool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/>
              <a:t>Mr</a:t>
            </a:r>
            <a:r>
              <a:rPr lang="en-US" sz="1800" dirty="0"/>
              <a:t> Denis Harkin		Belfast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Dr Fiona Miller (BSIR)	King’s College, London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Dr </a:t>
            </a:r>
            <a:r>
              <a:rPr lang="en-US" sz="1800" dirty="0" err="1"/>
              <a:t>Ronelle</a:t>
            </a:r>
            <a:r>
              <a:rPr lang="en-US" sz="1800" dirty="0"/>
              <a:t> Mouton (VASBGI)	Bristol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/>
              <a:t>Ms</a:t>
            </a:r>
            <a:r>
              <a:rPr lang="en-US" sz="1800" dirty="0"/>
              <a:t> Anna Murray (Trainee)	West Midlands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519B64-2A70-4342-A0EB-8719C0F6D766}"/>
              </a:ext>
            </a:extLst>
          </p:cNvPr>
          <p:cNvSpPr txBox="1">
            <a:spLocks/>
          </p:cNvSpPr>
          <p:nvPr/>
        </p:nvSpPr>
        <p:spPr>
          <a:xfrm>
            <a:off x="210962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QIF writing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39D44-6604-914C-9EB2-B27E6336C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1" y="5532437"/>
            <a:ext cx="8933038" cy="10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Vascular GIRFT (2018)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1F9C2-0CA8-484F-8428-31D7028A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Found that the delivery of revascularization in critical limb ischaemia is inconsistent across UK, in terms of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service provision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length of hospital stays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patient outcomes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3000" dirty="0"/>
              <a:t>Universally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unacceptable pathway delays to revascularization </a:t>
            </a:r>
            <a:r>
              <a:rPr lang="en-US" sz="3000" dirty="0"/>
              <a:t>for people with CLI.</a:t>
            </a:r>
          </a:p>
          <a:p>
            <a:pPr marL="0" indent="0">
              <a:buNone/>
            </a:pPr>
            <a:r>
              <a:rPr lang="en-US" sz="1300" dirty="0"/>
              <a:t>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Supervised exercise for intermittent claudication </a:t>
            </a:r>
            <a:r>
              <a:rPr lang="en-US" sz="3000" dirty="0"/>
              <a:t>cannot be accessed in many parts of the UK.</a:t>
            </a:r>
            <a:endParaRPr lang="en-GB" sz="30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aortic dissection ct"/>
          <p:cNvSpPr>
            <a:spLocks noChangeAspect="1" noChangeArrowheads="1"/>
          </p:cNvSpPr>
          <p:nvPr/>
        </p:nvSpPr>
        <p:spPr bwMode="auto">
          <a:xfrm>
            <a:off x="63500" y="-800100"/>
            <a:ext cx="22383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468F9E-FE6D-994E-A93C-65943A8570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84005" y="2734132"/>
            <a:ext cx="3982169" cy="913266"/>
          </a:xfrm>
          <a:prstGeom prst="rect">
            <a:avLst/>
          </a:prstGeom>
        </p:spPr>
      </p:pic>
      <p:pic>
        <p:nvPicPr>
          <p:cNvPr id="4" name="Picture 3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C139C155-440C-1444-9D47-A58A55B83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0"/>
            <a:ext cx="2571750" cy="17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Scale of the problem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1F9C2-0CA8-484F-8428-31D7028A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073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800,000 population </a:t>
            </a:r>
            <a:r>
              <a:rPr lang="en-US" dirty="0"/>
              <a:t>can expect to average daily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One</a:t>
            </a:r>
            <a:r>
              <a:rPr lang="en-US" dirty="0"/>
              <a:t> presentation with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critical limb ischaemia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Five</a:t>
            </a:r>
            <a:r>
              <a:rPr lang="en-US" dirty="0"/>
              <a:t> presentations with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diabetic foot problems</a:t>
            </a:r>
          </a:p>
          <a:p>
            <a:pPr marL="0" indent="0" algn="r">
              <a:buNone/>
            </a:pPr>
            <a:r>
              <a:rPr lang="en-US" sz="2400" b="1" dirty="0"/>
              <a:t>POVS 2018</a:t>
            </a:r>
            <a:endParaRPr lang="en-GB" sz="2400" b="1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aortic dissection ct"/>
          <p:cNvSpPr>
            <a:spLocks noChangeAspect="1" noChangeArrowheads="1"/>
          </p:cNvSpPr>
          <p:nvPr/>
        </p:nvSpPr>
        <p:spPr bwMode="auto">
          <a:xfrm>
            <a:off x="63500" y="-800100"/>
            <a:ext cx="22383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A hand holding a baby&#10;&#10;Description automatically generated">
            <a:extLst>
              <a:ext uri="{FF2B5EF4-FFF2-40B4-BE49-F238E27FC236}">
                <a16:creationId xmlns:a16="http://schemas.microsoft.com/office/drawing/2014/main" id="{70EAA035-340F-D149-B039-46D994534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9" b="89919" l="9949" r="97333">
                        <a14:foregroundMark x1="84718" y1="6341" x2="84718" y2="6341"/>
                        <a14:foregroundMark x1="92410" y1="28618" x2="92410" y2="28618"/>
                        <a14:foregroundMark x1="97333" y1="25366" x2="97333" y2="25366"/>
                        <a14:backgroundMark x1="25231" y1="49268" x2="25231" y2="49268"/>
                        <a14:backgroundMark x1="25128" y1="48130" x2="25128" y2="48130"/>
                        <a14:backgroundMark x1="25128" y1="42602" x2="25128" y2="42602"/>
                        <a14:backgroundMark x1="25128" y1="42602" x2="25128" y2="42602"/>
                        <a14:backgroundMark x1="25128" y1="42602" x2="25128" y2="42602"/>
                        <a14:backgroundMark x1="25128" y1="51382" x2="25128" y2="51382"/>
                        <a14:backgroundMark x1="26667" y1="52520" x2="26667" y2="52520"/>
                        <a14:backgroundMark x1="26667" y1="52520" x2="26667" y2="52520"/>
                        <a14:backgroundMark x1="26359" y1="50407" x2="26359" y2="50407"/>
                        <a14:backgroundMark x1="26359" y1="50407" x2="26359" y2="50407"/>
                        <a14:backgroundMark x1="26974" y1="53171" x2="26974" y2="53171"/>
                        <a14:backgroundMark x1="26974" y1="53171" x2="26974" y2="53171"/>
                        <a14:backgroundMark x1="27692" y1="52846" x2="27692" y2="52846"/>
                        <a14:backgroundMark x1="27692" y1="52846" x2="27692" y2="52846"/>
                        <a14:backgroundMark x1="31897" y1="57073" x2="31897" y2="57073"/>
                        <a14:backgroundMark x1="31897" y1="57073" x2="31897" y2="57073"/>
                        <a14:backgroundMark x1="32615" y1="59024" x2="32615" y2="59024"/>
                        <a14:backgroundMark x1="32615" y1="59024" x2="32615" y2="59024"/>
                        <a14:backgroundMark x1="34564" y1="60325" x2="34564" y2="60325"/>
                        <a14:backgroundMark x1="34564" y1="60325" x2="34564" y2="60325"/>
                        <a14:backgroundMark x1="33026" y1="57236" x2="33026" y2="57236"/>
                        <a14:backgroundMark x1="34872" y1="60325" x2="34872" y2="60325"/>
                        <a14:backgroundMark x1="34872" y1="60325" x2="34872" y2="60325"/>
                        <a14:backgroundMark x1="36000" y1="60325" x2="36000" y2="60325"/>
                        <a14:backgroundMark x1="36000" y1="60325" x2="36000" y2="60325"/>
                      </a14:backgroundRemoval>
                    </a14:imgEffect>
                    <a14:imgEffect>
                      <a14:artisticPaintBrush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3391"/>
          <a:stretch/>
        </p:blipFill>
        <p:spPr>
          <a:xfrm>
            <a:off x="5349155" y="0"/>
            <a:ext cx="3794845" cy="2073136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8E16D5-56A8-F64A-983D-7F96BA7B9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4033700"/>
            <a:ext cx="6819900" cy="22225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1182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1F9C2-0CA8-484F-8428-31D7028A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2469"/>
            <a:ext cx="7886700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QIF describes how to improve outcomes;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Care pathways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Workforce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Facilities</a:t>
            </a:r>
            <a:endParaRPr lang="en-GB" sz="24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The aims are</a:t>
            </a:r>
          </a:p>
          <a:p>
            <a:r>
              <a:rPr lang="en-US" sz="2400" dirty="0"/>
              <a:t>Reduced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unwanted variation </a:t>
            </a:r>
            <a:r>
              <a:rPr lang="en-US" sz="2400" dirty="0"/>
              <a:t>across the UK</a:t>
            </a:r>
          </a:p>
          <a:p>
            <a:r>
              <a:rPr lang="en-US" sz="2400" dirty="0"/>
              <a:t>Reduced morbidity and mortality from C-V disease</a:t>
            </a:r>
            <a:endParaRPr lang="en-GB" sz="1100" dirty="0"/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IC</a:t>
            </a:r>
            <a:r>
              <a:rPr lang="en-US" sz="2400" dirty="0"/>
              <a:t>, sustained improvement in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walking distance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CLI</a:t>
            </a:r>
            <a:r>
              <a:rPr lang="en-US" sz="2400" dirty="0"/>
              <a:t>, restoration of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pain-free and functional limb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aortic dissection ct"/>
          <p:cNvSpPr>
            <a:spLocks noChangeAspect="1" noChangeArrowheads="1"/>
          </p:cNvSpPr>
          <p:nvPr/>
        </p:nvSpPr>
        <p:spPr bwMode="auto">
          <a:xfrm>
            <a:off x="63500" y="-800100"/>
            <a:ext cx="22383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49B6D-EE06-6B4A-A61D-3B670635E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1" y="53203"/>
            <a:ext cx="8933038" cy="10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0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A8EDA-1691-8E44-9FAA-16B8CD1C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18" y="1767946"/>
            <a:ext cx="8086372" cy="278024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/>
              <a:t>Mr</a:t>
            </a:r>
            <a:r>
              <a:rPr lang="en-US" sz="2000" dirty="0"/>
              <a:t> David Cromwell </a:t>
            </a:r>
            <a:r>
              <a:rPr lang="en-US" sz="1600" dirty="0"/>
              <a:t>(</a:t>
            </a:r>
            <a:r>
              <a:rPr lang="en-GB" sz="1600" dirty="0"/>
              <a:t>Clinical Effectiveness Unit, The Royal College of Surgeons of England</a:t>
            </a:r>
            <a:r>
              <a:rPr lang="en-US" sz="1600" dirty="0"/>
              <a:t>)</a:t>
            </a: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/>
              <a:t>Mr</a:t>
            </a:r>
            <a:r>
              <a:rPr lang="en-US" sz="2000" dirty="0"/>
              <a:t> Sam </a:t>
            </a:r>
            <a:r>
              <a:rPr lang="en-US" sz="2000" dirty="0" err="1"/>
              <a:t>Waton</a:t>
            </a:r>
            <a:r>
              <a:rPr lang="en-US" sz="2000" dirty="0"/>
              <a:t> </a:t>
            </a:r>
            <a:r>
              <a:rPr lang="en-US" sz="1600" dirty="0"/>
              <a:t>(National Vascular Registry)</a:t>
            </a: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Prof Michael </a:t>
            </a:r>
            <a:r>
              <a:rPr lang="en-US" sz="2000" dirty="0" err="1"/>
              <a:t>Horrocks</a:t>
            </a:r>
            <a:r>
              <a:rPr lang="en-US" sz="2000" dirty="0"/>
              <a:t> </a:t>
            </a:r>
            <a:r>
              <a:rPr lang="en-US" sz="1600" dirty="0"/>
              <a:t>(Clinical Lead Vascular GIRFT)</a:t>
            </a: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Dr William </a:t>
            </a:r>
            <a:r>
              <a:rPr lang="en-US" sz="2000" dirty="0" err="1"/>
              <a:t>Jeffcoate</a:t>
            </a:r>
            <a:r>
              <a:rPr lang="en-US" sz="2000" dirty="0"/>
              <a:t> </a:t>
            </a:r>
            <a:r>
              <a:rPr lang="en-US" sz="1600" dirty="0"/>
              <a:t>(National Diabetic Foot Ulcer Audit of England and Wales)</a:t>
            </a: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/>
              <a:t>Mr</a:t>
            </a:r>
            <a:r>
              <a:rPr lang="en-US" sz="2000" dirty="0"/>
              <a:t> Martin Fox </a:t>
            </a:r>
            <a:r>
              <a:rPr lang="en-US" sz="1600" dirty="0"/>
              <a:t>(The College of Podiatry)</a:t>
            </a: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/>
              <a:t>Mr</a:t>
            </a:r>
            <a:r>
              <a:rPr lang="en-US" sz="2000" dirty="0"/>
              <a:t> Dominic Foy  </a:t>
            </a:r>
            <a:r>
              <a:rPr lang="en-US" sz="1600" dirty="0"/>
              <a:t>(Society of Vascular Technologists)</a:t>
            </a: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/>
              <a:t>Ms</a:t>
            </a:r>
            <a:r>
              <a:rPr lang="en-US" sz="2000" dirty="0"/>
              <a:t> Louise Allen </a:t>
            </a:r>
            <a:r>
              <a:rPr lang="en-US" sz="1600" dirty="0"/>
              <a:t>(Society of Vascular Nurses)</a:t>
            </a: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Dr Peter Billingham </a:t>
            </a:r>
            <a:r>
              <a:rPr lang="en-US" sz="1600" dirty="0"/>
              <a:t>(Bristol Vascular Patient Involvement Group)</a:t>
            </a:r>
            <a:endParaRPr lang="en-GB" sz="1600" dirty="0"/>
          </a:p>
          <a:p>
            <a:pPr marL="0" indent="0">
              <a:buNone/>
            </a:pPr>
            <a:endParaRPr lang="en-GB" sz="1800" dirty="0"/>
          </a:p>
          <a:p>
            <a:pPr marL="139700" lvl="1" indent="0">
              <a:buNone/>
            </a:pPr>
            <a:endParaRPr lang="en-GB" sz="1800" dirty="0"/>
          </a:p>
          <a:p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519B64-2A70-4342-A0EB-8719C0F6D766}"/>
              </a:ext>
            </a:extLst>
          </p:cNvPr>
          <p:cNvSpPr txBox="1">
            <a:spLocks/>
          </p:cNvSpPr>
          <p:nvPr/>
        </p:nvSpPr>
        <p:spPr>
          <a:xfrm>
            <a:off x="357718" y="30438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Acknowledgements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0C403-2C57-9149-A584-66D585B97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1" y="5532437"/>
            <a:ext cx="8933038" cy="10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3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D56E-5AAA-5947-99CB-7965C471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QIF’s four key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03F3-7145-324D-B42D-0796985ECE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</a:t>
            </a:r>
            <a:r>
              <a:rPr lang="en-US" dirty="0"/>
              <a:t> Evidence based, well </a:t>
            </a:r>
            <a:r>
              <a:rPr lang="en-US" dirty="0" err="1"/>
              <a:t>organised</a:t>
            </a:r>
            <a:r>
              <a:rPr lang="en-US" dirty="0"/>
              <a:t>, care for people with PAD, focusing on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CV risk factor modification</a:t>
            </a:r>
            <a:r>
              <a:rPr lang="en-US" dirty="0"/>
              <a:t>.</a:t>
            </a:r>
            <a:endParaRPr lang="en-GB" dirty="0"/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US" b="1" dirty="0"/>
              <a:t>2.</a:t>
            </a:r>
            <a:r>
              <a:rPr lang="en-US" dirty="0"/>
              <a:t> Equitable access for people with PAD to</a:t>
            </a:r>
            <a:endParaRPr lang="en-GB" dirty="0"/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supervised exercise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timely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revascularisation</a:t>
            </a:r>
            <a:r>
              <a:rPr lang="en-US" sz="2400" dirty="0"/>
              <a:t> </a:t>
            </a:r>
            <a:endParaRPr lang="en-GB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3C00A-783D-7245-BAAB-B13D1CDDAC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</a:t>
            </a:r>
            <a:r>
              <a:rPr lang="en-US" dirty="0"/>
              <a:t> Every vascular network has a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lower limb multi-disciplinary team</a:t>
            </a:r>
            <a:r>
              <a:rPr lang="en-US" dirty="0"/>
              <a:t>, that collaborates closely with local MDFTs.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US" b="1" dirty="0"/>
              <a:t>4.</a:t>
            </a:r>
            <a:r>
              <a:rPr lang="en-US" dirty="0"/>
              <a:t> Every patient receives a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multi-specialty assessment</a:t>
            </a:r>
            <a:r>
              <a:rPr lang="en-US" b="1" dirty="0"/>
              <a:t>,</a:t>
            </a:r>
            <a:r>
              <a:rPr lang="en-US" dirty="0"/>
              <a:t> including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shared decision </a:t>
            </a:r>
            <a:r>
              <a:rPr lang="en-US" dirty="0"/>
              <a:t>over treatment.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9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2EE3-5CA6-BD40-8F72-7AB84C03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3" y="85250"/>
            <a:ext cx="8036379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B465-7EF4-8F49-B161-DBC8FFB85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1" y="1218232"/>
            <a:ext cx="2807706" cy="470956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PAD</a:t>
            </a:r>
            <a:br>
              <a:rPr lang="en-US" sz="2400" b="1" dirty="0">
                <a:solidFill>
                  <a:schemeClr val="bg1"/>
                </a:solidFill>
                <a:latin typeface="Aharoni" panose="020F0502020204030204" pitchFamily="34" charset="0"/>
                <a:cs typeface="Aharoni" panose="020F0502020204030204" pitchFamily="34" charset="0"/>
              </a:rPr>
            </a:br>
            <a:endParaRPr lang="en-US" sz="1200" b="1" dirty="0">
              <a:solidFill>
                <a:schemeClr val="bg1"/>
              </a:solidFill>
              <a:latin typeface="Aharoni" panose="020F0502020204030204" pitchFamily="34" charset="0"/>
              <a:cs typeface="Aharoni" panose="020F05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cs typeface="Aharoni" panose="020F0502020204030204" pitchFamily="34" charset="0"/>
              </a:rPr>
              <a:t>C-V risk modification</a:t>
            </a:r>
          </a:p>
          <a:p>
            <a:r>
              <a:rPr lang="en-US" sz="2000" dirty="0">
                <a:solidFill>
                  <a:srgbClr val="FFFF00"/>
                </a:solidFill>
                <a:cs typeface="Aharoni" panose="020F0502020204030204" pitchFamily="34" charset="0"/>
              </a:rPr>
              <a:t>Education for community nurses and podiatrists</a:t>
            </a:r>
            <a:r>
              <a:rPr lang="en-US" sz="2000" dirty="0">
                <a:solidFill>
                  <a:schemeClr val="bg1"/>
                </a:solidFill>
                <a:cs typeface="Aharoni" panose="020F0502020204030204" pitchFamily="34" charset="0"/>
              </a:rPr>
              <a:t> in diagnosis and treatment</a:t>
            </a:r>
          </a:p>
          <a:p>
            <a:r>
              <a:rPr lang="en-US" sz="2000" dirty="0">
                <a:solidFill>
                  <a:schemeClr val="bg1"/>
                </a:solidFill>
                <a:cs typeface="Aharoni" panose="020F0502020204030204" pitchFamily="34" charset="0"/>
              </a:rPr>
              <a:t>Community access to ABPI measurement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CA5D9B-42FC-874A-A9E2-E967285B646C}"/>
              </a:ext>
            </a:extLst>
          </p:cNvPr>
          <p:cNvSpPr txBox="1">
            <a:spLocks/>
          </p:cNvSpPr>
          <p:nvPr/>
        </p:nvSpPr>
        <p:spPr>
          <a:xfrm>
            <a:off x="3224892" y="1218233"/>
            <a:ext cx="2672442" cy="47095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IC</a:t>
            </a:r>
            <a:b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1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dirty="0">
                <a:solidFill>
                  <a:schemeClr val="bg1"/>
                </a:solidFill>
                <a:cs typeface="Aharoni" panose="020F0502020204030204" pitchFamily="34" charset="0"/>
              </a:rPr>
              <a:t>C-V risk modification</a:t>
            </a:r>
          </a:p>
          <a:p>
            <a:r>
              <a:rPr lang="en-US" sz="2000" dirty="0">
                <a:solidFill>
                  <a:srgbClr val="FFFF00"/>
                </a:solidFill>
                <a:cs typeface="Aharoni" panose="020F0502020204030204" pitchFamily="34" charset="0"/>
              </a:rPr>
              <a:t>Supervised exercise programme</a:t>
            </a:r>
          </a:p>
          <a:p>
            <a:r>
              <a:rPr lang="en-US" sz="2000" dirty="0">
                <a:solidFill>
                  <a:schemeClr val="bg1"/>
                </a:solidFill>
                <a:cs typeface="Aharoni" panose="020F0502020204030204" pitchFamily="34" charset="0"/>
              </a:rPr>
              <a:t>Failure to respond to SET may lead to referral for consideration of angioplasty or bypass.</a:t>
            </a:r>
          </a:p>
          <a:p>
            <a:r>
              <a:rPr lang="en-US" sz="2000" dirty="0" err="1">
                <a:solidFill>
                  <a:schemeClr val="bg1"/>
                </a:solidFill>
                <a:cs typeface="Aharoni" panose="020F0502020204030204" pitchFamily="34" charset="0"/>
              </a:rPr>
              <a:t>Naftidrofuryl</a:t>
            </a:r>
            <a:r>
              <a:rPr lang="en-US" sz="2000" dirty="0">
                <a:solidFill>
                  <a:schemeClr val="bg1"/>
                </a:solidFill>
                <a:cs typeface="Aharoni" panose="020F0502020204030204" pitchFamily="34" charset="0"/>
              </a:rPr>
              <a:t> oxalate when no easy revascularization option.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5F1C64-A9DC-FB40-8463-18336C182AA6}"/>
              </a:ext>
            </a:extLst>
          </p:cNvPr>
          <p:cNvSpPr txBox="1">
            <a:spLocks/>
          </p:cNvSpPr>
          <p:nvPr/>
        </p:nvSpPr>
        <p:spPr>
          <a:xfrm>
            <a:off x="6118578" y="1218233"/>
            <a:ext cx="2807707" cy="47095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</a:t>
            </a:r>
            <a:b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early revascularization, to prevent limb loss.</a:t>
            </a:r>
          </a:p>
          <a:p>
            <a:r>
              <a:rPr lang="en-GB" sz="2000" dirty="0">
                <a:solidFill>
                  <a:schemeClr val="bg1"/>
                </a:solidFill>
              </a:rPr>
              <a:t>Assessment requires a multi-professional team, </a:t>
            </a:r>
            <a:r>
              <a:rPr lang="en-GB" sz="2000" dirty="0">
                <a:solidFill>
                  <a:srgbClr val="FFFF00"/>
                </a:solidFill>
              </a:rPr>
              <a:t>lower limb MDT</a:t>
            </a:r>
            <a:r>
              <a:rPr lang="en-GB" sz="2000" dirty="0">
                <a:solidFill>
                  <a:schemeClr val="bg1"/>
                </a:solidFill>
              </a:rPr>
              <a:t>, available 24/7. </a:t>
            </a:r>
          </a:p>
          <a:p>
            <a:r>
              <a:rPr lang="en-US" sz="2000" dirty="0">
                <a:solidFill>
                  <a:schemeClr val="bg1"/>
                </a:solidFill>
                <a:cs typeface="Aharoni" panose="02010803020104030203" pitchFamily="2" charset="-79"/>
              </a:rPr>
              <a:t>Open bypass surgery delivered in network arterial </a:t>
            </a:r>
            <a:r>
              <a:rPr lang="en-US" sz="2000" dirty="0" err="1">
                <a:solidFill>
                  <a:schemeClr val="bg1"/>
                </a:solidFill>
                <a:cs typeface="Aharoni" panose="02010803020104030203" pitchFamily="2" charset="-79"/>
              </a:rPr>
              <a:t>centres</a:t>
            </a:r>
            <a:r>
              <a:rPr lang="en-US" sz="2000" dirty="0">
                <a:solidFill>
                  <a:schemeClr val="bg1"/>
                </a:solidFill>
                <a:cs typeface="Aharoni" panose="02010803020104030203" pitchFamily="2" charset="-79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cs typeface="Aharoni" panose="02010803020104030203" pitchFamily="2" charset="-79"/>
              </a:rPr>
              <a:t>Endovascular therapy best delivered through day care, either at arterial centre or a networked hospital.</a:t>
            </a:r>
          </a:p>
          <a:p>
            <a:endParaRPr lang="en-US" sz="20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F3B3C-3DE1-9D4B-9F4F-88711045F4BF}"/>
              </a:ext>
            </a:extLst>
          </p:cNvPr>
          <p:cNvSpPr txBox="1"/>
          <p:nvPr/>
        </p:nvSpPr>
        <p:spPr>
          <a:xfrm>
            <a:off x="397326" y="6137448"/>
            <a:ext cx="832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Best practice involves active participation in audit and research.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6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2EE3-5CA6-BD40-8F72-7AB84C03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3" y="85250"/>
            <a:ext cx="8036379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B465-7EF4-8F49-B161-DBC8FFB85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1" y="1296658"/>
            <a:ext cx="8730344" cy="1524967"/>
          </a:xfrm>
          <a:solidFill>
            <a:schemeClr val="accent1">
              <a:lumMod val="75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latin typeface="Aharoni" panose="020F0502020204030204" pitchFamily="34" charset="0"/>
              <a:cs typeface="Aharoni" panose="020F0502020204030204" pitchFamily="34" charset="0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Acute diabetic foot</a:t>
            </a:r>
          </a:p>
          <a:p>
            <a:r>
              <a:rPr lang="en-US" sz="5000" dirty="0">
                <a:solidFill>
                  <a:schemeClr val="bg1"/>
                </a:solidFill>
              </a:rPr>
              <a:t>MDFT can help with network transfers and recovery from surgery. </a:t>
            </a:r>
          </a:p>
          <a:p>
            <a:r>
              <a:rPr lang="en-US" sz="5000" dirty="0">
                <a:solidFill>
                  <a:schemeClr val="bg1"/>
                </a:solidFill>
              </a:rPr>
              <a:t>P</a:t>
            </a:r>
            <a:r>
              <a:rPr lang="en-US" sz="5000" b="1" dirty="0">
                <a:solidFill>
                  <a:schemeClr val="bg1"/>
                </a:solidFill>
              </a:rPr>
              <a:t>reventive care </a:t>
            </a:r>
            <a:r>
              <a:rPr lang="en-US" sz="5000" dirty="0">
                <a:solidFill>
                  <a:schemeClr val="bg1"/>
                </a:solidFill>
              </a:rPr>
              <a:t>should be agreed with the MDFT and foot protection team.</a:t>
            </a:r>
          </a:p>
          <a:p>
            <a:r>
              <a:rPr lang="en-US" sz="5000" dirty="0">
                <a:solidFill>
                  <a:schemeClr val="bg1"/>
                </a:solidFill>
              </a:rPr>
              <a:t>MDFTs should ensure episodes registered National Diabetes Foot Care Audit.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CA5D9B-42FC-874A-A9E2-E967285B646C}"/>
              </a:ext>
            </a:extLst>
          </p:cNvPr>
          <p:cNvSpPr txBox="1">
            <a:spLocks/>
          </p:cNvSpPr>
          <p:nvPr/>
        </p:nvSpPr>
        <p:spPr>
          <a:xfrm>
            <a:off x="195941" y="3160887"/>
            <a:ext cx="8730344" cy="11627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Deep foot sepsis</a:t>
            </a:r>
          </a:p>
          <a:p>
            <a:r>
              <a:rPr lang="en-US" sz="2000" dirty="0">
                <a:solidFill>
                  <a:schemeClr val="bg1"/>
                </a:solidFill>
                <a:cs typeface="Aharoni" panose="02010803020104030203" pitchFamily="2" charset="-79"/>
              </a:rPr>
              <a:t>Patients presenting with deep foot sepsis should have debridement and/or drainage within 24 hours.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5F1C64-A9DC-FB40-8463-18336C182AA6}"/>
              </a:ext>
            </a:extLst>
          </p:cNvPr>
          <p:cNvSpPr txBox="1">
            <a:spLocks/>
          </p:cNvSpPr>
          <p:nvPr/>
        </p:nvSpPr>
        <p:spPr>
          <a:xfrm>
            <a:off x="195941" y="4662905"/>
            <a:ext cx="8730344" cy="16041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Non-salvageable foot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The</a:t>
            </a:r>
            <a:r>
              <a:rPr lang="en-US" sz="2000" b="1" dirty="0">
                <a:solidFill>
                  <a:schemeClr val="bg1"/>
                </a:solidFill>
              </a:rPr>
              <a:t> VSGBI Major Amputation </a:t>
            </a:r>
            <a:r>
              <a:rPr lang="en-US" sz="2000" b="1" dirty="0" err="1">
                <a:solidFill>
                  <a:schemeClr val="bg1"/>
                </a:solidFill>
              </a:rPr>
              <a:t>StAMP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sets out the best practice clinical care pathway for lower limb amputation.</a:t>
            </a:r>
            <a:endParaRPr lang="en-GB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Amputation should be performed </a:t>
            </a:r>
            <a:r>
              <a:rPr lang="en-US" sz="2000" b="1" dirty="0">
                <a:solidFill>
                  <a:schemeClr val="bg1"/>
                </a:solidFill>
              </a:rPr>
              <a:t>within 48 hours </a:t>
            </a:r>
            <a:r>
              <a:rPr lang="en-US" sz="2000" dirty="0">
                <a:solidFill>
                  <a:schemeClr val="bg1"/>
                </a:solidFill>
              </a:rPr>
              <a:t>of decision.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endParaRPr lang="en-US" sz="20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524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D56E-5AAA-5947-99CB-7965C471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Timelines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EB502A3-D6B3-D243-BF9D-909CF1A4659E}"/>
              </a:ext>
            </a:extLst>
          </p:cNvPr>
          <p:cNvSpPr txBox="1"/>
          <p:nvPr/>
        </p:nvSpPr>
        <p:spPr>
          <a:xfrm>
            <a:off x="628650" y="1482629"/>
            <a:ext cx="7811515" cy="37792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Admitted patient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- severe critical limb ischaemia and/or foot sepsis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0552AA-2A2D-AF42-9E60-DA97611B94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5020" y="1860550"/>
            <a:ext cx="7456829" cy="4632325"/>
          </a:xfrm>
          <a:prstGeom prst="rect">
            <a:avLst/>
          </a:prstGeom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17CE8A93-F366-8A48-838E-FBC4EDB26D7D}"/>
              </a:ext>
            </a:extLst>
          </p:cNvPr>
          <p:cNvSpPr txBox="1"/>
          <p:nvPr/>
        </p:nvSpPr>
        <p:spPr>
          <a:xfrm>
            <a:off x="666242" y="3987752"/>
            <a:ext cx="7811515" cy="37792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Non-admitted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patient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- stable disease, such as mummified toes</a:t>
            </a:r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8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798</Words>
  <Application>Microsoft Macintosh PowerPoint</Application>
  <PresentationFormat>On-screen Show (4:3)</PresentationFormat>
  <Paragraphs>177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Cambria</vt:lpstr>
      <vt:lpstr>Courier New</vt:lpstr>
      <vt:lpstr>Symbol</vt:lpstr>
      <vt:lpstr>Office Theme</vt:lpstr>
      <vt:lpstr>BSET Annual Meeting 28th June 2019</vt:lpstr>
      <vt:lpstr>Vascular GIRFT (2018)</vt:lpstr>
      <vt:lpstr>Scale of the problem</vt:lpstr>
      <vt:lpstr>PowerPoint Presentation</vt:lpstr>
      <vt:lpstr>PowerPoint Presentation</vt:lpstr>
      <vt:lpstr>QIF’s four key aims</vt:lpstr>
      <vt:lpstr>Best Practice</vt:lpstr>
      <vt:lpstr>Best Practice</vt:lpstr>
      <vt:lpstr>Timelines</vt:lpstr>
      <vt:lpstr>PowerPoint Presentation</vt:lpstr>
      <vt:lpstr>Pathway of Care</vt:lpstr>
      <vt:lpstr>Multi-disciplinary team</vt:lpstr>
      <vt:lpstr>PowerPoint Presentation</vt:lpstr>
      <vt:lpstr>Shared decision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SERF 2019</dc:title>
  <dc:creator>Marcus Brooks</dc:creator>
  <cp:lastModifiedBy>Marcus Brooks</cp:lastModifiedBy>
  <cp:revision>35</cp:revision>
  <dcterms:created xsi:type="dcterms:W3CDTF">2019-05-13T07:39:56Z</dcterms:created>
  <dcterms:modified xsi:type="dcterms:W3CDTF">2019-06-09T20:15:06Z</dcterms:modified>
</cp:coreProperties>
</file>